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Noto Sans Light" panose="020B0604020202020204" charset="-128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inux Biolinum" panose="020B0604020202020204" charset="0"/>
      <p:regular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  <p:embeddedFont>
      <p:font typeface="Montserrat Bold" panose="00000800000000000000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‹№›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svg"/><Relationship Id="rId7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9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2.svg"/><Relationship Id="rId10" Type="http://schemas.openxmlformats.org/officeDocument/2006/relationships/image" Target="../media/image13.png"/><Relationship Id="rId4" Type="http://schemas.openxmlformats.org/officeDocument/2006/relationships/image" Target="../media/image1.png"/><Relationship Id="rId9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svg"/><Relationship Id="rId7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28992" y="-3006881"/>
            <a:ext cx="7383875" cy="13293881"/>
          </a:xfrm>
          <a:custGeom>
            <a:avLst/>
            <a:gdLst/>
            <a:ahLst/>
            <a:cxnLst/>
            <a:rect l="l" t="t" r="r" b="b"/>
            <a:pathLst>
              <a:path w="7383875" h="13293881">
                <a:moveTo>
                  <a:pt x="0" y="0"/>
                </a:moveTo>
                <a:lnTo>
                  <a:pt x="7383876" y="0"/>
                </a:lnTo>
                <a:lnTo>
                  <a:pt x="7383876" y="13293881"/>
                </a:lnTo>
                <a:lnTo>
                  <a:pt x="0" y="13293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461250" y="0"/>
            <a:ext cx="7117213" cy="13013712"/>
          </a:xfrm>
          <a:custGeom>
            <a:avLst/>
            <a:gdLst/>
            <a:ahLst/>
            <a:cxnLst/>
            <a:rect l="l" t="t" r="r" b="b"/>
            <a:pathLst>
              <a:path w="7117213" h="13013712">
                <a:moveTo>
                  <a:pt x="0" y="0"/>
                </a:moveTo>
                <a:lnTo>
                  <a:pt x="7117213" y="0"/>
                </a:lnTo>
                <a:lnTo>
                  <a:pt x="7117213" y="13013712"/>
                </a:lnTo>
                <a:lnTo>
                  <a:pt x="0" y="1301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617098" y="2637358"/>
            <a:ext cx="3329247" cy="4114800"/>
          </a:xfrm>
          <a:custGeom>
            <a:avLst/>
            <a:gdLst/>
            <a:ahLst/>
            <a:cxnLst/>
            <a:rect l="l" t="t" r="r" b="b"/>
            <a:pathLst>
              <a:path w="3329247" h="4114800">
                <a:moveTo>
                  <a:pt x="0" y="0"/>
                </a:moveTo>
                <a:lnTo>
                  <a:pt x="3329247" y="0"/>
                </a:lnTo>
                <a:lnTo>
                  <a:pt x="3329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2608783"/>
            <a:ext cx="11625991" cy="4328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54"/>
              </a:lnSpc>
            </a:pPr>
            <a:r>
              <a:rPr lang="en-US" sz="6843" spc="390">
                <a:solidFill>
                  <a:srgbClr val="000000"/>
                </a:solidFill>
                <a:latin typeface="Montserrat"/>
              </a:rPr>
              <a:t>Моделювання роботи ліфта в багатоповерховому будинку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14170" y="7692644"/>
            <a:ext cx="11186205" cy="636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19"/>
              </a:lnSpc>
            </a:pPr>
            <a:r>
              <a:rPr lang="en-US" sz="3799" spc="341">
                <a:solidFill>
                  <a:srgbClr val="D4813E"/>
                </a:solidFill>
                <a:latin typeface="Noto Sans Light"/>
              </a:rPr>
              <a:t>Борисенко Данило, Кобзар Діана КМ-11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91938" y="-3006881"/>
            <a:ext cx="7383875" cy="13293881"/>
          </a:xfrm>
          <a:custGeom>
            <a:avLst/>
            <a:gdLst/>
            <a:ahLst/>
            <a:cxnLst/>
            <a:rect l="l" t="t" r="r" b="b"/>
            <a:pathLst>
              <a:path w="7383875" h="13293881">
                <a:moveTo>
                  <a:pt x="0" y="0"/>
                </a:moveTo>
                <a:lnTo>
                  <a:pt x="7383876" y="0"/>
                </a:lnTo>
                <a:lnTo>
                  <a:pt x="7383876" y="13293881"/>
                </a:lnTo>
                <a:lnTo>
                  <a:pt x="0" y="13293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537450" y="430445"/>
            <a:ext cx="7117213" cy="13013712"/>
          </a:xfrm>
          <a:custGeom>
            <a:avLst/>
            <a:gdLst/>
            <a:ahLst/>
            <a:cxnLst/>
            <a:rect l="l" t="t" r="r" b="b"/>
            <a:pathLst>
              <a:path w="7117213" h="13013712">
                <a:moveTo>
                  <a:pt x="0" y="0"/>
                </a:moveTo>
                <a:lnTo>
                  <a:pt x="7117213" y="0"/>
                </a:lnTo>
                <a:lnTo>
                  <a:pt x="7117213" y="13013712"/>
                </a:lnTo>
                <a:lnTo>
                  <a:pt x="0" y="1301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185808" y="777941"/>
            <a:ext cx="1351642" cy="1344269"/>
          </a:xfrm>
          <a:custGeom>
            <a:avLst/>
            <a:gdLst/>
            <a:ahLst/>
            <a:cxnLst/>
            <a:rect l="l" t="t" r="r" b="b"/>
            <a:pathLst>
              <a:path w="1351642" h="1344269">
                <a:moveTo>
                  <a:pt x="0" y="0"/>
                </a:moveTo>
                <a:lnTo>
                  <a:pt x="1351642" y="0"/>
                </a:lnTo>
                <a:lnTo>
                  <a:pt x="1351642" y="1344269"/>
                </a:lnTo>
                <a:lnTo>
                  <a:pt x="0" y="13442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78424" y="3470771"/>
            <a:ext cx="3680876" cy="4114800"/>
          </a:xfrm>
          <a:custGeom>
            <a:avLst/>
            <a:gdLst/>
            <a:ahLst/>
            <a:cxnLst/>
            <a:rect l="l" t="t" r="r" b="b"/>
            <a:pathLst>
              <a:path w="3680876" h="4114800">
                <a:moveTo>
                  <a:pt x="0" y="0"/>
                </a:moveTo>
                <a:lnTo>
                  <a:pt x="3680876" y="0"/>
                </a:lnTo>
                <a:lnTo>
                  <a:pt x="36808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097178" y="2991598"/>
            <a:ext cx="11684447" cy="5054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2748" lvl="1" indent="-386374">
              <a:lnSpc>
                <a:spcPts val="4473"/>
              </a:lnSpc>
              <a:buFont typeface="Arial"/>
              <a:buChar char="•"/>
            </a:pPr>
            <a:r>
              <a:rPr lang="en-US" sz="3579" spc="204">
                <a:solidFill>
                  <a:srgbClr val="000000"/>
                </a:solidFill>
                <a:latin typeface="Montserrat Bold"/>
              </a:rPr>
              <a:t>SimPy, scipy</a:t>
            </a:r>
            <a:r>
              <a:rPr lang="en-US" sz="3579" spc="204">
                <a:solidFill>
                  <a:srgbClr val="000000"/>
                </a:solidFill>
                <a:latin typeface="Montserrat"/>
              </a:rPr>
              <a:t> - це бібліотеки для математичного моделювання, мають корисні функції для генерації випадкових процесів.</a:t>
            </a:r>
          </a:p>
          <a:p>
            <a:pPr marL="772748" lvl="1" indent="-386374">
              <a:lnSpc>
                <a:spcPts val="4473"/>
              </a:lnSpc>
              <a:buFont typeface="Arial"/>
              <a:buChar char="•"/>
            </a:pPr>
            <a:r>
              <a:rPr lang="en-US" sz="3579" spc="204">
                <a:solidFill>
                  <a:srgbClr val="000000"/>
                </a:solidFill>
                <a:latin typeface="Montserrat Bold"/>
              </a:rPr>
              <a:t>pygame</a:t>
            </a:r>
            <a:r>
              <a:rPr lang="en-US" sz="3579" spc="204">
                <a:solidFill>
                  <a:srgbClr val="000000"/>
                </a:solidFill>
                <a:latin typeface="Montserrat"/>
              </a:rPr>
              <a:t> - допоможе візуалізувати роботу ліфта.</a:t>
            </a:r>
          </a:p>
          <a:p>
            <a:pPr marL="772748" lvl="1" indent="-386374">
              <a:lnSpc>
                <a:spcPts val="4473"/>
              </a:lnSpc>
              <a:buFont typeface="Arial"/>
              <a:buChar char="•"/>
            </a:pPr>
            <a:r>
              <a:rPr lang="en-US" sz="3579" spc="204">
                <a:solidFill>
                  <a:srgbClr val="000000"/>
                </a:solidFill>
                <a:latin typeface="Montserrat"/>
              </a:rPr>
              <a:t>окрім бібліотек, використані можливості ООП.</a:t>
            </a:r>
          </a:p>
          <a:p>
            <a:pPr>
              <a:lnSpc>
                <a:spcPts val="4473"/>
              </a:lnSpc>
            </a:pPr>
            <a:endParaRPr lang="en-US" sz="3579" spc="204">
              <a:solidFill>
                <a:srgbClr val="000000"/>
              </a:solidFill>
              <a:latin typeface="Montserra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340055" y="882386"/>
            <a:ext cx="8208645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24"/>
              </a:lnSpc>
              <a:spcBef>
                <a:spcPct val="0"/>
              </a:spcBef>
            </a:pPr>
            <a:r>
              <a:rPr lang="en-US" sz="4499" spc="256">
                <a:solidFill>
                  <a:srgbClr val="000000"/>
                </a:solidFill>
                <a:latin typeface="Montserrat Bold"/>
              </a:rPr>
              <a:t>Бібліотеки використано: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49273" y="-3006881"/>
            <a:ext cx="7383875" cy="13293881"/>
          </a:xfrm>
          <a:custGeom>
            <a:avLst/>
            <a:gdLst/>
            <a:ahLst/>
            <a:cxnLst/>
            <a:rect l="l" t="t" r="r" b="b"/>
            <a:pathLst>
              <a:path w="7383875" h="13293881">
                <a:moveTo>
                  <a:pt x="0" y="0"/>
                </a:moveTo>
                <a:lnTo>
                  <a:pt x="7383875" y="0"/>
                </a:lnTo>
                <a:lnTo>
                  <a:pt x="7383875" y="13293881"/>
                </a:lnTo>
                <a:lnTo>
                  <a:pt x="0" y="13293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537450" y="430445"/>
            <a:ext cx="7117213" cy="13013712"/>
          </a:xfrm>
          <a:custGeom>
            <a:avLst/>
            <a:gdLst/>
            <a:ahLst/>
            <a:cxnLst/>
            <a:rect l="l" t="t" r="r" b="b"/>
            <a:pathLst>
              <a:path w="7117213" h="13013712">
                <a:moveTo>
                  <a:pt x="0" y="0"/>
                </a:moveTo>
                <a:lnTo>
                  <a:pt x="7117213" y="0"/>
                </a:lnTo>
                <a:lnTo>
                  <a:pt x="7117213" y="13013712"/>
                </a:lnTo>
                <a:lnTo>
                  <a:pt x="0" y="1301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901636" y="1009650"/>
            <a:ext cx="3110389" cy="668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4"/>
              </a:lnSpc>
              <a:spcBef>
                <a:spcPct val="0"/>
              </a:spcBef>
            </a:pPr>
            <a:r>
              <a:rPr lang="en-US" sz="4299" spc="245">
                <a:solidFill>
                  <a:srgbClr val="000000"/>
                </a:solidFill>
                <a:latin typeface="Montserrat Bold"/>
              </a:rPr>
              <a:t>Висновки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93805" y="2253615"/>
            <a:ext cx="13063822" cy="6808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25"/>
              </a:lnSpc>
            </a:pP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За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результатами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дослідження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створено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модель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ліфта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,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що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є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оптимальнішою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за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деяку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існуючу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модель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. </a:t>
            </a:r>
          </a:p>
          <a:p>
            <a:pPr algn="just">
              <a:lnSpc>
                <a:spcPts val="4125"/>
              </a:lnSpc>
            </a:pPr>
            <a:endParaRPr lang="en-US" sz="3300" spc="188" dirty="0">
              <a:solidFill>
                <a:srgbClr val="000000"/>
              </a:solidFill>
              <a:latin typeface="Montserrat"/>
            </a:endParaRPr>
          </a:p>
          <a:p>
            <a:pPr algn="just">
              <a:lnSpc>
                <a:spcPts val="4125"/>
              </a:lnSpc>
            </a:pP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Дана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модель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безперечно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краща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,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якщо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використовувати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ї</a:t>
            </a:r>
            <a:r>
              <a:rPr lang="uk-UA" sz="3300" spc="188" dirty="0">
                <a:solidFill>
                  <a:srgbClr val="000000"/>
                </a:solidFill>
                <a:latin typeface="Montserrat"/>
              </a:rPr>
              <a:t>ї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у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будівлях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,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де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кількість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очікуючих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осіб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є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значною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і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потребує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їх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підрахунку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.</a:t>
            </a:r>
          </a:p>
          <a:p>
            <a:pPr algn="just">
              <a:lnSpc>
                <a:spcPts val="4125"/>
              </a:lnSpc>
            </a:pP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При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моделюванні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у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звичайному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багатоповерховому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будинку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,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модель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справляється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не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набагато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краще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.</a:t>
            </a:r>
          </a:p>
          <a:p>
            <a:pPr algn="just">
              <a:lnSpc>
                <a:spcPts val="4125"/>
              </a:lnSpc>
            </a:pPr>
            <a:endParaRPr lang="en-US" sz="3300" spc="188" dirty="0">
              <a:solidFill>
                <a:srgbClr val="000000"/>
              </a:solidFill>
              <a:latin typeface="Montserrat"/>
            </a:endParaRPr>
          </a:p>
          <a:p>
            <a:pPr algn="just">
              <a:lnSpc>
                <a:spcPts val="4125"/>
              </a:lnSpc>
              <a:spcBef>
                <a:spcPct val="0"/>
              </a:spcBef>
            </a:pP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Отже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,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краща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оптимальність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даної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моделі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не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є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вирішальною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у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рішенні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щодо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заміни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існуючих</a:t>
            </a:r>
            <a:r>
              <a:rPr lang="en-US" sz="3300" spc="188" dirty="0">
                <a:solidFill>
                  <a:srgbClr val="000000"/>
                </a:solidFill>
                <a:latin typeface="Montserrat"/>
              </a:rPr>
              <a:t> </a:t>
            </a:r>
            <a:r>
              <a:rPr lang="en-US" sz="3300" spc="188" dirty="0" err="1">
                <a:solidFill>
                  <a:srgbClr val="000000"/>
                </a:solidFill>
                <a:latin typeface="Montserrat"/>
              </a:rPr>
              <a:t>моделей</a:t>
            </a:r>
            <a:r>
              <a:rPr lang="uk-UA" sz="3300" spc="188" dirty="0">
                <a:solidFill>
                  <a:srgbClr val="000000"/>
                </a:solidFill>
                <a:latin typeface="Montserrat"/>
              </a:rPr>
              <a:t> і її встановлення має базуватися на особливостях того чи іншого будинку.</a:t>
            </a:r>
            <a:endParaRPr lang="en-US" sz="3300" spc="188" dirty="0">
              <a:solidFill>
                <a:srgbClr val="000000"/>
              </a:solidFill>
              <a:latin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70397" y="3855361"/>
            <a:ext cx="4892958" cy="5263265"/>
          </a:xfrm>
          <a:custGeom>
            <a:avLst/>
            <a:gdLst/>
            <a:ahLst/>
            <a:cxnLst/>
            <a:rect l="l" t="t" r="r" b="b"/>
            <a:pathLst>
              <a:path w="4892958" h="5263265">
                <a:moveTo>
                  <a:pt x="0" y="0"/>
                </a:moveTo>
                <a:lnTo>
                  <a:pt x="4892958" y="0"/>
                </a:lnTo>
                <a:lnTo>
                  <a:pt x="4892958" y="5263265"/>
                </a:lnTo>
                <a:lnTo>
                  <a:pt x="0" y="52632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946970" y="1892421"/>
            <a:ext cx="12394059" cy="1857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195"/>
              </a:lnSpc>
              <a:spcBef>
                <a:spcPct val="0"/>
              </a:spcBef>
            </a:pPr>
            <a:r>
              <a:rPr lang="en-US" sz="10854">
                <a:solidFill>
                  <a:srgbClr val="91612F"/>
                </a:solidFill>
                <a:latin typeface="Linux Biolinum"/>
              </a:rPr>
              <a:t>Дякуємо за увагу!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49273" y="-3006881"/>
            <a:ext cx="7383875" cy="13293881"/>
          </a:xfrm>
          <a:custGeom>
            <a:avLst/>
            <a:gdLst/>
            <a:ahLst/>
            <a:cxnLst/>
            <a:rect l="l" t="t" r="r" b="b"/>
            <a:pathLst>
              <a:path w="7383875" h="13293881">
                <a:moveTo>
                  <a:pt x="0" y="0"/>
                </a:moveTo>
                <a:lnTo>
                  <a:pt x="7383875" y="0"/>
                </a:lnTo>
                <a:lnTo>
                  <a:pt x="7383875" y="13293881"/>
                </a:lnTo>
                <a:lnTo>
                  <a:pt x="0" y="13293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537450" y="430445"/>
            <a:ext cx="7117213" cy="13013712"/>
          </a:xfrm>
          <a:custGeom>
            <a:avLst/>
            <a:gdLst/>
            <a:ahLst/>
            <a:cxnLst/>
            <a:rect l="l" t="t" r="r" b="b"/>
            <a:pathLst>
              <a:path w="7117213" h="13013712">
                <a:moveTo>
                  <a:pt x="0" y="0"/>
                </a:moveTo>
                <a:lnTo>
                  <a:pt x="7117213" y="0"/>
                </a:lnTo>
                <a:lnTo>
                  <a:pt x="7117213" y="13013712"/>
                </a:lnTo>
                <a:lnTo>
                  <a:pt x="0" y="1301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833107" y="1797611"/>
            <a:ext cx="14426193" cy="6854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>
              <a:lnSpc>
                <a:spcPts val="4500"/>
              </a:lnSpc>
              <a:buFont typeface="Arial"/>
              <a:buChar char="•"/>
            </a:pPr>
            <a:r>
              <a:rPr lang="en-US" sz="3600" spc="205">
                <a:solidFill>
                  <a:srgbClr val="000000"/>
                </a:solidFill>
                <a:latin typeface="Montserrat Bold"/>
              </a:rPr>
              <a:t>Мета:</a:t>
            </a:r>
            <a:r>
              <a:rPr lang="en-US" sz="3600" spc="205">
                <a:solidFill>
                  <a:srgbClr val="000000"/>
                </a:solidFill>
                <a:latin typeface="Montserrat"/>
              </a:rPr>
              <a:t> дослідити роботу ліфта в багатоповерховому будинку, створити модель та дослідити її на оптимальність.</a:t>
            </a:r>
          </a:p>
          <a:p>
            <a:pPr marL="777240" lvl="1" indent="-388620">
              <a:lnSpc>
                <a:spcPts val="4500"/>
              </a:lnSpc>
              <a:buFont typeface="Arial"/>
              <a:buChar char="•"/>
            </a:pPr>
            <a:r>
              <a:rPr lang="en-US" sz="3600" spc="205">
                <a:solidFill>
                  <a:srgbClr val="000000"/>
                </a:solidFill>
                <a:latin typeface="Montserrat Bold"/>
              </a:rPr>
              <a:t>Задачі: </a:t>
            </a:r>
            <a:r>
              <a:rPr lang="en-US" sz="3600" spc="205">
                <a:solidFill>
                  <a:srgbClr val="000000"/>
                </a:solidFill>
                <a:latin typeface="Montserrat"/>
              </a:rPr>
              <a:t>створити модель ліфта в багатоповерховому будинку та знайти способи її оптимізації. Зробити висновки, щодо оптимальності створеної моделі.</a:t>
            </a:r>
          </a:p>
          <a:p>
            <a:pPr marL="777240" lvl="1" indent="-388620">
              <a:lnSpc>
                <a:spcPts val="4500"/>
              </a:lnSpc>
              <a:buFont typeface="Arial"/>
              <a:buChar char="•"/>
            </a:pPr>
            <a:r>
              <a:rPr lang="en-US" sz="3600" spc="205">
                <a:solidFill>
                  <a:srgbClr val="000000"/>
                </a:solidFill>
                <a:latin typeface="Montserrat Bold"/>
              </a:rPr>
              <a:t>Об’єкт дослідження:</a:t>
            </a:r>
            <a:r>
              <a:rPr lang="en-US" sz="3600" spc="205">
                <a:solidFill>
                  <a:srgbClr val="000000"/>
                </a:solidFill>
                <a:latin typeface="Montserrat"/>
              </a:rPr>
              <a:t> моделювання роботи ліфта в багатоповерховому будинку.</a:t>
            </a:r>
          </a:p>
          <a:p>
            <a:pPr marL="777240" lvl="1" indent="-388620">
              <a:lnSpc>
                <a:spcPts val="4500"/>
              </a:lnSpc>
              <a:buFont typeface="Arial"/>
              <a:buChar char="•"/>
            </a:pPr>
            <a:r>
              <a:rPr lang="en-US" sz="3600" spc="205">
                <a:solidFill>
                  <a:srgbClr val="000000"/>
                </a:solidFill>
                <a:latin typeface="Montserrat Bold"/>
              </a:rPr>
              <a:t>Предмет дослідження:</a:t>
            </a:r>
            <a:r>
              <a:rPr lang="en-US" sz="3600" spc="205">
                <a:solidFill>
                  <a:srgbClr val="000000"/>
                </a:solidFill>
                <a:latin typeface="Montserrat"/>
              </a:rPr>
              <a:t> ліфт в багатоповерховому будинку</a:t>
            </a:r>
          </a:p>
          <a:p>
            <a:pPr marL="777240" lvl="1" indent="-388620">
              <a:lnSpc>
                <a:spcPts val="4500"/>
              </a:lnSpc>
              <a:buFont typeface="Arial"/>
              <a:buChar char="•"/>
            </a:pPr>
            <a:r>
              <a:rPr lang="en-US" sz="3600" spc="205">
                <a:solidFill>
                  <a:srgbClr val="000000"/>
                </a:solidFill>
                <a:latin typeface="Montserrat Bold"/>
              </a:rPr>
              <a:t>Кінцевий результат:</a:t>
            </a:r>
            <a:r>
              <a:rPr lang="en-US" sz="3600" spc="205">
                <a:solidFill>
                  <a:srgbClr val="000000"/>
                </a:solidFill>
                <a:latin typeface="Montserrat"/>
              </a:rPr>
              <a:t> оптимізована модель ліфта.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79437" y="714936"/>
            <a:ext cx="14179863" cy="61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  <a:spcBef>
                <a:spcPct val="0"/>
              </a:spcBef>
            </a:pPr>
            <a:r>
              <a:rPr lang="en-US" sz="3999" spc="227">
                <a:solidFill>
                  <a:srgbClr val="000000"/>
                </a:solidFill>
                <a:latin typeface="Montserrat Bold"/>
              </a:rPr>
              <a:t>Постановка задачі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49273" y="-3006881"/>
            <a:ext cx="7383875" cy="13293881"/>
          </a:xfrm>
          <a:custGeom>
            <a:avLst/>
            <a:gdLst/>
            <a:ahLst/>
            <a:cxnLst/>
            <a:rect l="l" t="t" r="r" b="b"/>
            <a:pathLst>
              <a:path w="7383875" h="13293881">
                <a:moveTo>
                  <a:pt x="0" y="0"/>
                </a:moveTo>
                <a:lnTo>
                  <a:pt x="7383875" y="0"/>
                </a:lnTo>
                <a:lnTo>
                  <a:pt x="7383875" y="13293881"/>
                </a:lnTo>
                <a:lnTo>
                  <a:pt x="0" y="13293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537450" y="430445"/>
            <a:ext cx="7117213" cy="13013712"/>
          </a:xfrm>
          <a:custGeom>
            <a:avLst/>
            <a:gdLst/>
            <a:ahLst/>
            <a:cxnLst/>
            <a:rect l="l" t="t" r="r" b="b"/>
            <a:pathLst>
              <a:path w="7117213" h="13013712">
                <a:moveTo>
                  <a:pt x="0" y="0"/>
                </a:moveTo>
                <a:lnTo>
                  <a:pt x="7117213" y="0"/>
                </a:lnTo>
                <a:lnTo>
                  <a:pt x="7117213" y="13013712"/>
                </a:lnTo>
                <a:lnTo>
                  <a:pt x="0" y="1301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453842" y="1019175"/>
            <a:ext cx="5380315" cy="61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  <a:spcBef>
                <a:spcPct val="0"/>
              </a:spcBef>
            </a:pPr>
            <a:r>
              <a:rPr lang="en-US" sz="3999" spc="227">
                <a:solidFill>
                  <a:srgbClr val="000000"/>
                </a:solidFill>
                <a:latin typeface="Montserrat Bold"/>
              </a:rPr>
              <a:t>Створення моделі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72442" y="2590800"/>
            <a:ext cx="13305115" cy="564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</a:pPr>
            <a:r>
              <a:rPr lang="en-US" sz="3999" spc="227">
                <a:solidFill>
                  <a:srgbClr val="000000"/>
                </a:solidFill>
                <a:latin typeface="Montserrat"/>
              </a:rPr>
              <a:t>Створена модель використовуватиме датчики, що дозволятимуть визначити кількість очікуючих людей на поверхах.</a:t>
            </a:r>
          </a:p>
          <a:p>
            <a:pPr algn="ctr">
              <a:lnSpc>
                <a:spcPts val="4999"/>
              </a:lnSpc>
            </a:pPr>
            <a:endParaRPr lang="en-US" sz="3999" spc="227">
              <a:solidFill>
                <a:srgbClr val="000000"/>
              </a:solidFill>
              <a:latin typeface="Montserrat"/>
            </a:endParaRPr>
          </a:p>
          <a:p>
            <a:pPr algn="ctr">
              <a:lnSpc>
                <a:spcPts val="4999"/>
              </a:lnSpc>
            </a:pPr>
            <a:r>
              <a:rPr lang="en-US" sz="3999" spc="227">
                <a:solidFill>
                  <a:srgbClr val="000000"/>
                </a:solidFill>
                <a:latin typeface="Montserrat"/>
              </a:rPr>
              <a:t>Для того щоб створити модель ліфта, необхідно дати відповідь на такі питання:</a:t>
            </a:r>
          </a:p>
          <a:p>
            <a:pPr algn="ctr">
              <a:lnSpc>
                <a:spcPts val="4999"/>
              </a:lnSpc>
            </a:pPr>
            <a:endParaRPr lang="en-US" sz="3999" spc="227">
              <a:solidFill>
                <a:srgbClr val="000000"/>
              </a:solidFill>
              <a:latin typeface="Montserrat"/>
            </a:endParaRPr>
          </a:p>
          <a:p>
            <a:pPr marL="863598" lvl="1" indent="-431799">
              <a:lnSpc>
                <a:spcPts val="4999"/>
              </a:lnSpc>
              <a:buFont typeface="Arial"/>
              <a:buChar char="•"/>
            </a:pPr>
            <a:r>
              <a:rPr lang="en-US" sz="3999" spc="227">
                <a:solidFill>
                  <a:srgbClr val="000000"/>
                </a:solidFill>
                <a:latin typeface="Montserrat"/>
              </a:rPr>
              <a:t>Який принцип роботи ліфта?</a:t>
            </a:r>
          </a:p>
          <a:p>
            <a:pPr marL="863598" lvl="1" indent="-431799">
              <a:lnSpc>
                <a:spcPts val="4999"/>
              </a:lnSpc>
              <a:spcBef>
                <a:spcPct val="0"/>
              </a:spcBef>
              <a:buFont typeface="Arial"/>
              <a:buChar char="•"/>
            </a:pPr>
            <a:r>
              <a:rPr lang="en-US" sz="3999" spc="227">
                <a:solidFill>
                  <a:srgbClr val="000000"/>
                </a:solidFill>
                <a:latin typeface="Montserrat"/>
              </a:rPr>
              <a:t>Як оцінити його оптимальність?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49273" y="-3006881"/>
            <a:ext cx="7383875" cy="13293881"/>
          </a:xfrm>
          <a:custGeom>
            <a:avLst/>
            <a:gdLst/>
            <a:ahLst/>
            <a:cxnLst/>
            <a:rect l="l" t="t" r="r" b="b"/>
            <a:pathLst>
              <a:path w="7383875" h="13293881">
                <a:moveTo>
                  <a:pt x="0" y="0"/>
                </a:moveTo>
                <a:lnTo>
                  <a:pt x="7383875" y="0"/>
                </a:lnTo>
                <a:lnTo>
                  <a:pt x="7383875" y="13293881"/>
                </a:lnTo>
                <a:lnTo>
                  <a:pt x="0" y="13293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537450" y="430445"/>
            <a:ext cx="7117213" cy="13013712"/>
          </a:xfrm>
          <a:custGeom>
            <a:avLst/>
            <a:gdLst/>
            <a:ahLst/>
            <a:cxnLst/>
            <a:rect l="l" t="t" r="r" b="b"/>
            <a:pathLst>
              <a:path w="7117213" h="13013712">
                <a:moveTo>
                  <a:pt x="0" y="0"/>
                </a:moveTo>
                <a:lnTo>
                  <a:pt x="7117213" y="0"/>
                </a:lnTo>
                <a:lnTo>
                  <a:pt x="7117213" y="13013712"/>
                </a:lnTo>
                <a:lnTo>
                  <a:pt x="0" y="1301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825640" y="0"/>
            <a:ext cx="8281572" cy="10088461"/>
          </a:xfrm>
          <a:custGeom>
            <a:avLst/>
            <a:gdLst/>
            <a:ahLst/>
            <a:cxnLst/>
            <a:rect l="l" t="t" r="r" b="b"/>
            <a:pathLst>
              <a:path w="8281572" h="10088461">
                <a:moveTo>
                  <a:pt x="0" y="0"/>
                </a:moveTo>
                <a:lnTo>
                  <a:pt x="8281572" y="0"/>
                </a:lnTo>
                <a:lnTo>
                  <a:pt x="8281572" y="10088461"/>
                </a:lnTo>
                <a:lnTo>
                  <a:pt x="0" y="100884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846559" y="4203700"/>
            <a:ext cx="5550455" cy="187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  <a:spcBef>
                <a:spcPct val="0"/>
              </a:spcBef>
            </a:pPr>
            <a:r>
              <a:rPr lang="en-US" sz="3999" spc="227">
                <a:solidFill>
                  <a:srgbClr val="000000"/>
                </a:solidFill>
                <a:latin typeface="Montserrat Bold"/>
              </a:rPr>
              <a:t>Алгоритм роботи досліджуваного ліфта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37450" y="430445"/>
            <a:ext cx="7117213" cy="13013712"/>
          </a:xfrm>
          <a:custGeom>
            <a:avLst/>
            <a:gdLst/>
            <a:ahLst/>
            <a:cxnLst/>
            <a:rect l="l" t="t" r="r" b="b"/>
            <a:pathLst>
              <a:path w="7117213" h="13013712">
                <a:moveTo>
                  <a:pt x="0" y="0"/>
                </a:moveTo>
                <a:lnTo>
                  <a:pt x="7117213" y="0"/>
                </a:lnTo>
                <a:lnTo>
                  <a:pt x="7117213" y="13013712"/>
                </a:lnTo>
                <a:lnTo>
                  <a:pt x="0" y="130137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67000" y="3263900"/>
            <a:ext cx="14592300" cy="2319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4"/>
              </a:lnSpc>
            </a:pPr>
            <a:r>
              <a:rPr lang="en-US" sz="3699" spc="210">
                <a:solidFill>
                  <a:srgbClr val="000000"/>
                </a:solidFill>
                <a:latin typeface="Montserrat"/>
              </a:rPr>
              <a:t>Для того щоб створити модель ліфта необхідно визначити оцінку оптимальності, яку вона буде максимізувати.</a:t>
            </a:r>
          </a:p>
          <a:p>
            <a:pPr algn="ctr">
              <a:lnSpc>
                <a:spcPts val="4624"/>
              </a:lnSpc>
              <a:spcBef>
                <a:spcPct val="0"/>
              </a:spcBef>
            </a:pPr>
            <a:endParaRPr lang="en-US" sz="3699" spc="210">
              <a:solidFill>
                <a:srgbClr val="000000"/>
              </a:solidFill>
              <a:latin typeface="Montserrat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420316" y="5854803"/>
            <a:ext cx="1045964" cy="61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  <a:spcBef>
                <a:spcPct val="0"/>
              </a:spcBef>
            </a:pPr>
            <a:r>
              <a:rPr lang="en-US" sz="3999" spc="227">
                <a:solidFill>
                  <a:srgbClr val="000000"/>
                </a:solidFill>
                <a:latin typeface="Montserrat Bold"/>
              </a:rPr>
              <a:t>Е =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742626" y="7025827"/>
            <a:ext cx="74090" cy="271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9"/>
              </a:lnSpc>
              <a:spcBef>
                <a:spcPct val="0"/>
              </a:spcBef>
            </a:pPr>
            <a:r>
              <a:rPr lang="en-US" sz="1735" spc="98">
                <a:solidFill>
                  <a:srgbClr val="000000"/>
                </a:solidFill>
                <a:latin typeface="Montserrat Bold"/>
              </a:rPr>
              <a:t>i</a:t>
            </a:r>
          </a:p>
        </p:txBody>
      </p:sp>
      <p:sp>
        <p:nvSpPr>
          <p:cNvPr id="6" name="Freeform 6"/>
          <p:cNvSpPr/>
          <p:nvPr/>
        </p:nvSpPr>
        <p:spPr>
          <a:xfrm>
            <a:off x="-3691938" y="-3006881"/>
            <a:ext cx="7383875" cy="13293881"/>
          </a:xfrm>
          <a:custGeom>
            <a:avLst/>
            <a:gdLst/>
            <a:ahLst/>
            <a:cxnLst/>
            <a:rect l="l" t="t" r="r" b="b"/>
            <a:pathLst>
              <a:path w="7383875" h="13293881">
                <a:moveTo>
                  <a:pt x="0" y="0"/>
                </a:moveTo>
                <a:lnTo>
                  <a:pt x="7383876" y="0"/>
                </a:lnTo>
                <a:lnTo>
                  <a:pt x="7383876" y="13293881"/>
                </a:lnTo>
                <a:lnTo>
                  <a:pt x="0" y="132938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3709655" y="5557623"/>
            <a:ext cx="2421209" cy="2336710"/>
            <a:chOff x="112" y="-19050"/>
            <a:chExt cx="3228280" cy="3115612"/>
          </a:xfrm>
        </p:grpSpPr>
        <p:sp>
          <p:nvSpPr>
            <p:cNvPr id="8" name="AutoShape 8"/>
            <p:cNvSpPr/>
            <p:nvPr/>
          </p:nvSpPr>
          <p:spPr>
            <a:xfrm flipV="1">
              <a:off x="112" y="792057"/>
              <a:ext cx="3228280" cy="19050"/>
            </a:xfrm>
            <a:prstGeom prst="line">
              <a:avLst/>
            </a:prstGeom>
            <a:ln w="381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1312680" y="-19050"/>
              <a:ext cx="487362" cy="7988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74"/>
                </a:lnSpc>
                <a:spcBef>
                  <a:spcPct val="0"/>
                </a:spcBef>
              </a:pPr>
              <a:r>
                <a:rPr lang="en-US" sz="3899" spc="222">
                  <a:solidFill>
                    <a:srgbClr val="000000"/>
                  </a:solidFill>
                  <a:latin typeface="Montserrat Bold"/>
                </a:rPr>
                <a:t>n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286534" y="2500492"/>
              <a:ext cx="692509" cy="5960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6"/>
                </a:lnSpc>
                <a:spcBef>
                  <a:spcPct val="0"/>
                </a:spcBef>
              </a:pPr>
              <a:r>
                <a:rPr lang="en-US" sz="2916" spc="166">
                  <a:solidFill>
                    <a:srgbClr val="000000"/>
                  </a:solidFill>
                  <a:latin typeface="Montserrat Bold"/>
                </a:rPr>
                <a:t>i=1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413988" y="782532"/>
              <a:ext cx="332479" cy="5960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6"/>
                </a:lnSpc>
                <a:spcBef>
                  <a:spcPct val="0"/>
                </a:spcBef>
              </a:pPr>
              <a:r>
                <a:rPr lang="en-US" sz="2916" spc="166">
                  <a:solidFill>
                    <a:srgbClr val="000000"/>
                  </a:solidFill>
                  <a:latin typeface="Montserrat Bold"/>
                </a:rPr>
                <a:t>k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931486" y="1656665"/>
              <a:ext cx="2296906" cy="5848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646"/>
                </a:lnSpc>
                <a:spcBef>
                  <a:spcPct val="0"/>
                </a:spcBef>
              </a:pPr>
              <a:r>
                <a:rPr lang="en-US" sz="2916" spc="166" dirty="0">
                  <a:solidFill>
                    <a:srgbClr val="000000"/>
                  </a:solidFill>
                  <a:latin typeface="Montserrat Bold"/>
                </a:rPr>
                <a:t>|A - B|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795498" y="1941730"/>
              <a:ext cx="98787" cy="358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9"/>
                </a:lnSpc>
                <a:spcBef>
                  <a:spcPct val="0"/>
                </a:spcBef>
              </a:pPr>
              <a:r>
                <a:rPr lang="en-US" sz="1735" spc="98">
                  <a:solidFill>
                    <a:srgbClr val="000000"/>
                  </a:solidFill>
                  <a:latin typeface="Montserrat Bold"/>
                </a:rPr>
                <a:t>i</a:t>
              </a:r>
            </a:p>
          </p:txBody>
        </p:sp>
        <p:sp>
          <p:nvSpPr>
            <p:cNvPr id="14" name="Freeform 14"/>
            <p:cNvSpPr/>
            <p:nvPr/>
          </p:nvSpPr>
          <p:spPr>
            <a:xfrm>
              <a:off x="21719" y="1378602"/>
              <a:ext cx="1117015" cy="1131415"/>
            </a:xfrm>
            <a:custGeom>
              <a:avLst/>
              <a:gdLst/>
              <a:ahLst/>
              <a:cxnLst/>
              <a:rect l="l" t="t" r="r" b="b"/>
              <a:pathLst>
                <a:path w="1117015" h="1131415">
                  <a:moveTo>
                    <a:pt x="0" y="0"/>
                  </a:moveTo>
                  <a:lnTo>
                    <a:pt x="1117015" y="0"/>
                  </a:lnTo>
                  <a:lnTo>
                    <a:pt x="1117015" y="1131415"/>
                  </a:lnTo>
                  <a:lnTo>
                    <a:pt x="0" y="11314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5984339" y="1009650"/>
            <a:ext cx="7030521" cy="668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4"/>
              </a:lnSpc>
              <a:spcBef>
                <a:spcPct val="0"/>
              </a:spcBef>
            </a:pPr>
            <a:r>
              <a:rPr lang="en-US" sz="4299" spc="245">
                <a:solidFill>
                  <a:srgbClr val="000000"/>
                </a:solidFill>
                <a:latin typeface="Montserrat Bold"/>
              </a:rPr>
              <a:t>Оцінка оптимальності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6310154" y="5961288"/>
            <a:ext cx="10641325" cy="1099302"/>
            <a:chOff x="0" y="0"/>
            <a:chExt cx="14188433" cy="1465735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9525"/>
              <a:ext cx="14188433" cy="14752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77"/>
                </a:lnSpc>
              </a:pPr>
              <a:r>
                <a:rPr lang="en-US" sz="2381" spc="135">
                  <a:solidFill>
                    <a:srgbClr val="000000"/>
                  </a:solidFill>
                  <a:latin typeface="Montserrat Bold"/>
                </a:rPr>
                <a:t>, де n - загальна кількість перевезених людей,</a:t>
              </a:r>
            </a:p>
            <a:p>
              <a:pPr>
                <a:lnSpc>
                  <a:spcPts val="2977"/>
                </a:lnSpc>
              </a:pPr>
              <a:r>
                <a:rPr lang="en-US" sz="2381" spc="135">
                  <a:solidFill>
                    <a:srgbClr val="000000"/>
                  </a:solidFill>
                  <a:latin typeface="Montserrat Bold"/>
                </a:rPr>
                <a:t>A , B - поверхи, між якими відбувались і-ті перевезення,</a:t>
              </a:r>
            </a:p>
            <a:p>
              <a:pPr>
                <a:lnSpc>
                  <a:spcPts val="2977"/>
                </a:lnSpc>
                <a:spcBef>
                  <a:spcPct val="0"/>
                </a:spcBef>
              </a:pPr>
              <a:r>
                <a:rPr lang="en-US" sz="2381" spc="135">
                  <a:solidFill>
                    <a:srgbClr val="000000"/>
                  </a:solidFill>
                  <a:latin typeface="Montserrat Bold"/>
                </a:rPr>
                <a:t> к - загальна кількість перевезень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02847" y="751476"/>
              <a:ext cx="88965" cy="277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66"/>
                </a:lnSpc>
                <a:spcBef>
                  <a:spcPct val="0"/>
                </a:spcBef>
              </a:pPr>
              <a:r>
                <a:rPr lang="en-US" sz="1333" spc="76">
                  <a:solidFill>
                    <a:srgbClr val="000000"/>
                  </a:solidFill>
                  <a:latin typeface="Montserrat Bold"/>
                </a:rPr>
                <a:t>i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997113" y="751476"/>
              <a:ext cx="88965" cy="277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66"/>
                </a:lnSpc>
                <a:spcBef>
                  <a:spcPct val="0"/>
                </a:spcBef>
              </a:pPr>
              <a:r>
                <a:rPr lang="en-US" sz="1333" spc="76">
                  <a:solidFill>
                    <a:srgbClr val="000000"/>
                  </a:solidFill>
                  <a:latin typeface="Montserrat Bold"/>
                </a:rPr>
                <a:t>i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49273" y="-3006881"/>
            <a:ext cx="7383875" cy="13293881"/>
          </a:xfrm>
          <a:custGeom>
            <a:avLst/>
            <a:gdLst/>
            <a:ahLst/>
            <a:cxnLst/>
            <a:rect l="l" t="t" r="r" b="b"/>
            <a:pathLst>
              <a:path w="7383875" h="13293881">
                <a:moveTo>
                  <a:pt x="0" y="0"/>
                </a:moveTo>
                <a:lnTo>
                  <a:pt x="7383875" y="0"/>
                </a:lnTo>
                <a:lnTo>
                  <a:pt x="7383875" y="13293881"/>
                </a:lnTo>
                <a:lnTo>
                  <a:pt x="0" y="13293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537450" y="430445"/>
            <a:ext cx="7117213" cy="13013712"/>
          </a:xfrm>
          <a:custGeom>
            <a:avLst/>
            <a:gdLst/>
            <a:ahLst/>
            <a:cxnLst/>
            <a:rect l="l" t="t" r="r" b="b"/>
            <a:pathLst>
              <a:path w="7117213" h="13013712">
                <a:moveTo>
                  <a:pt x="0" y="0"/>
                </a:moveTo>
                <a:lnTo>
                  <a:pt x="7117213" y="0"/>
                </a:lnTo>
                <a:lnTo>
                  <a:pt x="7117213" y="13013712"/>
                </a:lnTo>
                <a:lnTo>
                  <a:pt x="0" y="1301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102050" y="-245104"/>
            <a:ext cx="3893759" cy="10777208"/>
          </a:xfrm>
          <a:custGeom>
            <a:avLst/>
            <a:gdLst/>
            <a:ahLst/>
            <a:cxnLst/>
            <a:rect l="l" t="t" r="r" b="b"/>
            <a:pathLst>
              <a:path w="3893759" h="10777208">
                <a:moveTo>
                  <a:pt x="0" y="0"/>
                </a:moveTo>
                <a:lnTo>
                  <a:pt x="3893758" y="0"/>
                </a:lnTo>
                <a:lnTo>
                  <a:pt x="3893758" y="10777208"/>
                </a:lnTo>
                <a:lnTo>
                  <a:pt x="0" y="107772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008544" y="4203700"/>
            <a:ext cx="5550455" cy="187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  <a:spcBef>
                <a:spcPct val="0"/>
              </a:spcBef>
            </a:pPr>
            <a:r>
              <a:rPr lang="en-US" sz="3999" spc="227">
                <a:solidFill>
                  <a:srgbClr val="000000"/>
                </a:solidFill>
                <a:latin typeface="Montserrat Bold"/>
              </a:rPr>
              <a:t>Алгоритм роботи створеної моделі ліфта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91938" y="-3006881"/>
            <a:ext cx="7383875" cy="13293881"/>
          </a:xfrm>
          <a:custGeom>
            <a:avLst/>
            <a:gdLst/>
            <a:ahLst/>
            <a:cxnLst/>
            <a:rect l="l" t="t" r="r" b="b"/>
            <a:pathLst>
              <a:path w="7383875" h="13293881">
                <a:moveTo>
                  <a:pt x="0" y="0"/>
                </a:moveTo>
                <a:lnTo>
                  <a:pt x="7383876" y="0"/>
                </a:lnTo>
                <a:lnTo>
                  <a:pt x="7383876" y="13293881"/>
                </a:lnTo>
                <a:lnTo>
                  <a:pt x="0" y="132938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580754" y="4010448"/>
            <a:ext cx="8554846" cy="587457"/>
          </a:xfrm>
          <a:custGeom>
            <a:avLst/>
            <a:gdLst/>
            <a:ahLst/>
            <a:cxnLst/>
            <a:rect l="l" t="t" r="r" b="b"/>
            <a:pathLst>
              <a:path w="8554846" h="587457">
                <a:moveTo>
                  <a:pt x="0" y="0"/>
                </a:moveTo>
                <a:lnTo>
                  <a:pt x="8554846" y="0"/>
                </a:lnTo>
                <a:lnTo>
                  <a:pt x="8554846" y="587457"/>
                </a:lnTo>
                <a:lnTo>
                  <a:pt x="0" y="5874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537450" y="430445"/>
            <a:ext cx="7117213" cy="13013712"/>
          </a:xfrm>
          <a:custGeom>
            <a:avLst/>
            <a:gdLst/>
            <a:ahLst/>
            <a:cxnLst/>
            <a:rect l="l" t="t" r="r" b="b"/>
            <a:pathLst>
              <a:path w="7117213" h="13013712">
                <a:moveTo>
                  <a:pt x="0" y="0"/>
                </a:moveTo>
                <a:lnTo>
                  <a:pt x="7117213" y="0"/>
                </a:lnTo>
                <a:lnTo>
                  <a:pt x="7117213" y="13013712"/>
                </a:lnTo>
                <a:lnTo>
                  <a:pt x="0" y="130137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pic>
        <p:nvPicPr>
          <p:cNvPr id="5" name="Picture 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/>
          <a:stretch>
            <a:fillRect/>
          </a:stretch>
        </p:blipFill>
        <p:spPr>
          <a:xfrm>
            <a:off x="3357562" y="0"/>
            <a:ext cx="5786438" cy="10287000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>
            <a:off x="9580754" y="6339379"/>
            <a:ext cx="8707246" cy="597922"/>
          </a:xfrm>
          <a:custGeom>
            <a:avLst/>
            <a:gdLst/>
            <a:ahLst/>
            <a:cxnLst/>
            <a:rect l="l" t="t" r="r" b="b"/>
            <a:pathLst>
              <a:path w="8707246" h="597922">
                <a:moveTo>
                  <a:pt x="0" y="0"/>
                </a:moveTo>
                <a:lnTo>
                  <a:pt x="8707246" y="0"/>
                </a:lnTo>
                <a:lnTo>
                  <a:pt x="8707246" y="597922"/>
                </a:lnTo>
                <a:lnTo>
                  <a:pt x="0" y="59792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694545" y="3041576"/>
            <a:ext cx="6564755" cy="812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2"/>
              </a:lnSpc>
              <a:spcBef>
                <a:spcPct val="0"/>
              </a:spcBef>
            </a:pPr>
            <a:r>
              <a:rPr lang="en-US" sz="2602" spc="148">
                <a:solidFill>
                  <a:srgbClr val="000000"/>
                </a:solidFill>
                <a:latin typeface="Montserrat Bold"/>
              </a:rPr>
              <a:t>Оптимальність роботи алгоритму досліджуваного ліфта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328469" y="5289194"/>
            <a:ext cx="6159431" cy="812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2"/>
              </a:lnSpc>
              <a:spcBef>
                <a:spcPct val="0"/>
              </a:spcBef>
            </a:pPr>
            <a:r>
              <a:rPr lang="en-US" sz="2602" spc="148">
                <a:solidFill>
                  <a:srgbClr val="000000"/>
                </a:solidFill>
                <a:latin typeface="Montserrat Bold"/>
              </a:rPr>
              <a:t>Оптимальність роботи розробленого алгоритму ліфта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503067" y="1019175"/>
            <a:ext cx="6379142" cy="1241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  <a:spcBef>
                <a:spcPct val="0"/>
              </a:spcBef>
            </a:pPr>
            <a:r>
              <a:rPr lang="en-US" sz="3999" spc="227">
                <a:solidFill>
                  <a:srgbClr val="000000"/>
                </a:solidFill>
                <a:latin typeface="Montserrat Bold"/>
              </a:rPr>
              <a:t>Демонстрація роботи алгоритмів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49273" y="-3006881"/>
            <a:ext cx="7383875" cy="13293881"/>
          </a:xfrm>
          <a:custGeom>
            <a:avLst/>
            <a:gdLst/>
            <a:ahLst/>
            <a:cxnLst/>
            <a:rect l="l" t="t" r="r" b="b"/>
            <a:pathLst>
              <a:path w="7383875" h="13293881">
                <a:moveTo>
                  <a:pt x="0" y="0"/>
                </a:moveTo>
                <a:lnTo>
                  <a:pt x="7383875" y="0"/>
                </a:lnTo>
                <a:lnTo>
                  <a:pt x="7383875" y="13293881"/>
                </a:lnTo>
                <a:lnTo>
                  <a:pt x="0" y="13293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32587" y="4602466"/>
            <a:ext cx="8648207" cy="685928"/>
          </a:xfrm>
          <a:custGeom>
            <a:avLst/>
            <a:gdLst/>
            <a:ahLst/>
            <a:cxnLst/>
            <a:rect l="l" t="t" r="r" b="b"/>
            <a:pathLst>
              <a:path w="8648207" h="685928">
                <a:moveTo>
                  <a:pt x="0" y="0"/>
                </a:moveTo>
                <a:lnTo>
                  <a:pt x="8648207" y="0"/>
                </a:lnTo>
                <a:lnTo>
                  <a:pt x="8648207" y="685928"/>
                </a:lnTo>
                <a:lnTo>
                  <a:pt x="0" y="6859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3108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537450" y="430445"/>
            <a:ext cx="7117213" cy="13013712"/>
          </a:xfrm>
          <a:custGeom>
            <a:avLst/>
            <a:gdLst/>
            <a:ahLst/>
            <a:cxnLst/>
            <a:rect l="l" t="t" r="r" b="b"/>
            <a:pathLst>
              <a:path w="7117213" h="13013712">
                <a:moveTo>
                  <a:pt x="0" y="0"/>
                </a:moveTo>
                <a:lnTo>
                  <a:pt x="7117213" y="0"/>
                </a:lnTo>
                <a:lnTo>
                  <a:pt x="7117213" y="13013712"/>
                </a:lnTo>
                <a:lnTo>
                  <a:pt x="0" y="130137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832587" y="5883998"/>
            <a:ext cx="8621848" cy="630421"/>
          </a:xfrm>
          <a:custGeom>
            <a:avLst/>
            <a:gdLst/>
            <a:ahLst/>
            <a:cxnLst/>
            <a:rect l="l" t="t" r="r" b="b"/>
            <a:pathLst>
              <a:path w="8621848" h="630421">
                <a:moveTo>
                  <a:pt x="0" y="0"/>
                </a:moveTo>
                <a:lnTo>
                  <a:pt x="8621848" y="0"/>
                </a:lnTo>
                <a:lnTo>
                  <a:pt x="8621848" y="630421"/>
                </a:lnTo>
                <a:lnTo>
                  <a:pt x="0" y="63042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r="-1354" b="-4334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084211" y="1009650"/>
            <a:ext cx="11903630" cy="668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4"/>
              </a:lnSpc>
              <a:spcBef>
                <a:spcPct val="0"/>
              </a:spcBef>
            </a:pPr>
            <a:r>
              <a:rPr lang="en-US" sz="4299" spc="245">
                <a:solidFill>
                  <a:srgbClr val="000000"/>
                </a:solidFill>
                <a:latin typeface="Montserrat Bold"/>
              </a:rPr>
              <a:t> Порівняння оптимальності моделей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293003" y="4508936"/>
            <a:ext cx="5984300" cy="858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799" spc="159" dirty="0" err="1">
                <a:solidFill>
                  <a:srgbClr val="000000"/>
                </a:solidFill>
                <a:latin typeface="Montserrat Bold"/>
              </a:rPr>
              <a:t>Ефективність</a:t>
            </a:r>
            <a:r>
              <a:rPr lang="en-US" sz="2799" spc="159" dirty="0">
                <a:solidFill>
                  <a:srgbClr val="000000"/>
                </a:solidFill>
                <a:latin typeface="Montserrat Bold"/>
              </a:rPr>
              <a:t> </a:t>
            </a:r>
            <a:r>
              <a:rPr lang="en-US" sz="2799" spc="159" dirty="0" err="1">
                <a:solidFill>
                  <a:srgbClr val="000000"/>
                </a:solidFill>
                <a:latin typeface="Montserrat Bold"/>
              </a:rPr>
              <a:t>досліджуваної</a:t>
            </a:r>
            <a:r>
              <a:rPr lang="en-US" sz="2799" spc="159" dirty="0">
                <a:solidFill>
                  <a:srgbClr val="000000"/>
                </a:solidFill>
                <a:latin typeface="Montserrat Bold"/>
              </a:rPr>
              <a:t> </a:t>
            </a:r>
            <a:r>
              <a:rPr lang="en-US" sz="2799" spc="159" dirty="0" err="1">
                <a:solidFill>
                  <a:srgbClr val="000000"/>
                </a:solidFill>
                <a:latin typeface="Montserrat Bold"/>
              </a:rPr>
              <a:t>моделі</a:t>
            </a:r>
            <a:r>
              <a:rPr lang="en-US" sz="2799" spc="159" dirty="0">
                <a:solidFill>
                  <a:srgbClr val="000000"/>
                </a:solidFill>
                <a:latin typeface="Montserrat Bold"/>
              </a:rPr>
              <a:t> </a:t>
            </a:r>
            <a:r>
              <a:rPr lang="en-US" sz="2799" spc="159" dirty="0" err="1">
                <a:solidFill>
                  <a:srgbClr val="000000"/>
                </a:solidFill>
                <a:latin typeface="Montserrat Bold"/>
              </a:rPr>
              <a:t>ліфта</a:t>
            </a:r>
            <a:endParaRPr lang="en-US" sz="2799" spc="159" dirty="0">
              <a:solidFill>
                <a:srgbClr val="000000"/>
              </a:solidFill>
              <a:latin typeface="Montserrat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293003" y="5883998"/>
            <a:ext cx="5737779" cy="858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799" spc="159" dirty="0" err="1">
                <a:solidFill>
                  <a:srgbClr val="000000"/>
                </a:solidFill>
                <a:latin typeface="Montserrat Bold"/>
              </a:rPr>
              <a:t>Ефективність</a:t>
            </a:r>
            <a:r>
              <a:rPr lang="en-US" sz="2799" spc="159" dirty="0">
                <a:solidFill>
                  <a:srgbClr val="000000"/>
                </a:solidFill>
                <a:latin typeface="Montserrat Bold"/>
              </a:rPr>
              <a:t> </a:t>
            </a:r>
            <a:r>
              <a:rPr lang="en-US" sz="2799" spc="159" dirty="0" err="1">
                <a:solidFill>
                  <a:srgbClr val="000000"/>
                </a:solidFill>
                <a:latin typeface="Montserrat Bold"/>
              </a:rPr>
              <a:t>створеної</a:t>
            </a:r>
            <a:r>
              <a:rPr lang="en-US" sz="2799" spc="159" dirty="0">
                <a:solidFill>
                  <a:srgbClr val="000000"/>
                </a:solidFill>
                <a:latin typeface="Montserrat Bold"/>
              </a:rPr>
              <a:t> </a:t>
            </a:r>
            <a:r>
              <a:rPr lang="en-US" sz="2799" spc="159" dirty="0" err="1">
                <a:solidFill>
                  <a:srgbClr val="000000"/>
                </a:solidFill>
                <a:latin typeface="Montserrat Bold"/>
              </a:rPr>
              <a:t>моделі</a:t>
            </a:r>
            <a:r>
              <a:rPr lang="en-US" sz="2799" spc="159" dirty="0">
                <a:solidFill>
                  <a:srgbClr val="000000"/>
                </a:solidFill>
                <a:latin typeface="Montserrat Bold"/>
              </a:rPr>
              <a:t> </a:t>
            </a:r>
            <a:r>
              <a:rPr lang="en-US" sz="2799" spc="159" dirty="0" err="1">
                <a:solidFill>
                  <a:srgbClr val="000000"/>
                </a:solidFill>
                <a:latin typeface="Montserrat Bold"/>
              </a:rPr>
              <a:t>ліфта</a:t>
            </a:r>
            <a:endParaRPr lang="en-US" sz="2799" spc="159" dirty="0">
              <a:solidFill>
                <a:srgbClr val="000000"/>
              </a:solidFill>
              <a:latin typeface="Montserrat Bold"/>
            </a:endParaRPr>
          </a:p>
        </p:txBody>
      </p:sp>
      <p:sp>
        <p:nvSpPr>
          <p:cNvPr id="9" name="AutoShape 9"/>
          <p:cNvSpPr/>
          <p:nvPr/>
        </p:nvSpPr>
        <p:spPr>
          <a:xfrm flipV="1">
            <a:off x="5016514" y="8460612"/>
            <a:ext cx="5630597" cy="14288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3727175" y="8149462"/>
            <a:ext cx="1045964" cy="61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  <a:spcBef>
                <a:spcPct val="0"/>
              </a:spcBef>
            </a:pPr>
            <a:r>
              <a:rPr lang="en-US" sz="3999" spc="227">
                <a:solidFill>
                  <a:srgbClr val="000000"/>
                </a:solidFill>
                <a:latin typeface="Montserrat Bold"/>
              </a:rPr>
              <a:t>Δ =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724400" y="7841756"/>
            <a:ext cx="6612763" cy="6127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  <a:spcBef>
                <a:spcPct val="0"/>
              </a:spcBef>
            </a:pPr>
            <a:r>
              <a:rPr lang="en-US" sz="3999" spc="227" dirty="0">
                <a:solidFill>
                  <a:srgbClr val="000000"/>
                </a:solidFill>
                <a:latin typeface="Montserrat Bold"/>
              </a:rPr>
              <a:t>2,125414 - 2,022057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297967" y="8640989"/>
            <a:ext cx="3067689" cy="6127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  <a:spcBef>
                <a:spcPct val="0"/>
              </a:spcBef>
            </a:pPr>
            <a:r>
              <a:rPr lang="en-US" sz="3999" spc="227" dirty="0">
                <a:solidFill>
                  <a:srgbClr val="000000"/>
                </a:solidFill>
                <a:latin typeface="Montserrat Bold"/>
              </a:rPr>
              <a:t>2,022057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892428" y="8163749"/>
            <a:ext cx="2011561" cy="61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  <a:spcBef>
                <a:spcPct val="0"/>
              </a:spcBef>
            </a:pPr>
            <a:r>
              <a:rPr lang="en-US" sz="3999" spc="227" dirty="0">
                <a:solidFill>
                  <a:srgbClr val="000000"/>
                </a:solidFill>
                <a:latin typeface="Montserrat Bold"/>
              </a:rPr>
              <a:t>≈ 5,11%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894797" y="8163749"/>
            <a:ext cx="1749981" cy="61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9"/>
              </a:lnSpc>
              <a:spcBef>
                <a:spcPct val="0"/>
              </a:spcBef>
            </a:pPr>
            <a:r>
              <a:rPr lang="en-US" sz="3999" spc="227">
                <a:solidFill>
                  <a:srgbClr val="000000"/>
                </a:solidFill>
                <a:latin typeface="Montserrat Bold"/>
              </a:rPr>
              <a:t>∙ 100%</a:t>
            </a: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232439F5-BF62-0B44-3A92-C6D6D6F92CA2}"/>
              </a:ext>
            </a:extLst>
          </p:cNvPr>
          <p:cNvSpPr txBox="1"/>
          <p:nvPr/>
        </p:nvSpPr>
        <p:spPr>
          <a:xfrm>
            <a:off x="4511526" y="2242593"/>
            <a:ext cx="11049000" cy="1322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uk-UA" sz="2799" spc="159" dirty="0">
                <a:solidFill>
                  <a:srgbClr val="000000"/>
                </a:solidFill>
                <a:latin typeface="Montserrat Bold"/>
              </a:rPr>
              <a:t>Для дослідження оптимальності моделі ліфту, було проведено моделювання її роботи протягом довгого часу і отримано такий результат:</a:t>
            </a:r>
            <a:endParaRPr lang="en-US" sz="2799" spc="159" dirty="0">
              <a:solidFill>
                <a:srgbClr val="000000"/>
              </a:solidFill>
              <a:latin typeface="Montserrat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91938" y="-3006881"/>
            <a:ext cx="7383875" cy="13293881"/>
          </a:xfrm>
          <a:custGeom>
            <a:avLst/>
            <a:gdLst/>
            <a:ahLst/>
            <a:cxnLst/>
            <a:rect l="l" t="t" r="r" b="b"/>
            <a:pathLst>
              <a:path w="7383875" h="13293881">
                <a:moveTo>
                  <a:pt x="0" y="0"/>
                </a:moveTo>
                <a:lnTo>
                  <a:pt x="7383876" y="0"/>
                </a:lnTo>
                <a:lnTo>
                  <a:pt x="7383876" y="13293881"/>
                </a:lnTo>
                <a:lnTo>
                  <a:pt x="0" y="13293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537450" y="430445"/>
            <a:ext cx="7117213" cy="13013712"/>
          </a:xfrm>
          <a:custGeom>
            <a:avLst/>
            <a:gdLst/>
            <a:ahLst/>
            <a:cxnLst/>
            <a:rect l="l" t="t" r="r" b="b"/>
            <a:pathLst>
              <a:path w="7117213" h="13013712">
                <a:moveTo>
                  <a:pt x="0" y="0"/>
                </a:moveTo>
                <a:lnTo>
                  <a:pt x="7117213" y="0"/>
                </a:lnTo>
                <a:lnTo>
                  <a:pt x="7117213" y="13013712"/>
                </a:lnTo>
                <a:lnTo>
                  <a:pt x="0" y="1301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185808" y="777941"/>
            <a:ext cx="1351642" cy="1344269"/>
          </a:xfrm>
          <a:custGeom>
            <a:avLst/>
            <a:gdLst/>
            <a:ahLst/>
            <a:cxnLst/>
            <a:rect l="l" t="t" r="r" b="b"/>
            <a:pathLst>
              <a:path w="1351642" h="1344269">
                <a:moveTo>
                  <a:pt x="0" y="0"/>
                </a:moveTo>
                <a:lnTo>
                  <a:pt x="1351642" y="0"/>
                </a:lnTo>
                <a:lnTo>
                  <a:pt x="1351642" y="1344269"/>
                </a:lnTo>
                <a:lnTo>
                  <a:pt x="0" y="13442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578424" y="3470771"/>
            <a:ext cx="3680876" cy="4114800"/>
          </a:xfrm>
          <a:custGeom>
            <a:avLst/>
            <a:gdLst/>
            <a:ahLst/>
            <a:cxnLst/>
            <a:rect l="l" t="t" r="r" b="b"/>
            <a:pathLst>
              <a:path w="3680876" h="4114800">
                <a:moveTo>
                  <a:pt x="0" y="0"/>
                </a:moveTo>
                <a:lnTo>
                  <a:pt x="3680876" y="0"/>
                </a:lnTo>
                <a:lnTo>
                  <a:pt x="36808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382616" y="4193027"/>
            <a:ext cx="11684447" cy="2269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3"/>
              </a:lnSpc>
              <a:spcBef>
                <a:spcPct val="0"/>
              </a:spcBef>
            </a:pPr>
            <a:r>
              <a:rPr lang="en-US" sz="3579" spc="204">
                <a:solidFill>
                  <a:srgbClr val="000000"/>
                </a:solidFill>
                <a:latin typeface="Montserrat"/>
              </a:rPr>
              <a:t>Для реалізації поставленої задачі використано мову програмування Python з відповідними бібліотеками для моделювання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375</Words>
  <Application>Microsoft Office PowerPoint</Application>
  <PresentationFormat>Довільний</PresentationFormat>
  <Paragraphs>56</Paragraphs>
  <Slides>12</Slides>
  <Notes>0</Notes>
  <HiddenSlides>0</HiddenSlides>
  <MMClips>1</MMClips>
  <ScaleCrop>false</ScaleCrop>
  <HeadingPairs>
    <vt:vector size="6" baseType="variant">
      <vt:variant>
        <vt:lpstr>Використані шрифти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12</vt:i4>
      </vt:variant>
    </vt:vector>
  </HeadingPairs>
  <TitlesOfParts>
    <vt:vector size="19" baseType="lpstr">
      <vt:lpstr>Arial</vt:lpstr>
      <vt:lpstr>Montserrat</vt:lpstr>
      <vt:lpstr>Calibri</vt:lpstr>
      <vt:lpstr>Noto Sans Light</vt:lpstr>
      <vt:lpstr>Linux Biolinum</vt:lpstr>
      <vt:lpstr>Montserrat Bold</vt:lpstr>
      <vt:lpstr>Office Theme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Моделювання роботи ліфта</dc:title>
  <cp:lastModifiedBy>Tertoise</cp:lastModifiedBy>
  <cp:revision>6</cp:revision>
  <dcterms:created xsi:type="dcterms:W3CDTF">2006-08-16T00:00:00Z</dcterms:created>
  <dcterms:modified xsi:type="dcterms:W3CDTF">2023-12-21T10:50:38Z</dcterms:modified>
  <dc:identifier>DAFwCY1FxqA</dc:identifier>
</cp:coreProperties>
</file>

<file path=docProps/thumbnail.jpeg>
</file>